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8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05661-1936-27D1-FF95-9C05430ECF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170994-0A92-975A-FFDF-DD89602D51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9118E8-38C8-4EEB-6484-B7D8E5B9F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0FC0F-36B4-46EF-A292-FFAE5C39F7B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532CC-D5FB-54C1-30C6-6A54C0943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9FEDB-4694-D13E-F182-DFB090380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0C043-10EB-401D-8B14-6326FC57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74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71F23-ABB3-2A2E-5A8B-537CC944C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A1BBF2-176D-93F8-96D9-1746DE7BA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DC721-2FF4-965C-C323-375F1FABE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0FC0F-36B4-46EF-A292-FFAE5C39F7B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E61AA-C21E-43AB-9435-D104DBD40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2F5D2-A033-3195-7C5E-31ED6438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0C043-10EB-401D-8B14-6326FC57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933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CEBB48-2156-734B-2B35-D73DA9A02C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05B8FD-3FF7-E7E2-DA30-5BEAF1AD3A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501F5-C925-97B9-55E6-9E9D081A6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0FC0F-36B4-46EF-A292-FFAE5C39F7B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D8FFB-1582-A256-62AE-1155F2340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9B1A2-092B-D17B-EF08-BC85D5ECA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0C043-10EB-401D-8B14-6326FC57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44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DAB21-94E7-6832-172C-E9832C7A1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D8A8C-805C-A9CF-1E82-32F4E6590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540AA-90C3-9CB9-51F5-A8165F39F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0FC0F-36B4-46EF-A292-FFAE5C39F7B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7B664-2B00-0A41-3483-DEFE875F5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77C04-6C85-8B53-7C94-F9845B645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0C043-10EB-401D-8B14-6326FC57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776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7B05C-7EA3-264D-C1BC-4C7058B99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7D0B3F-D5E8-D39B-9663-504815140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E2B85-4394-F953-B52C-D0C51E6F3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0FC0F-36B4-46EF-A292-FFAE5C39F7B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BBB75-B8AF-3EB7-54D0-0505615D4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F1589-5D92-195B-655A-9695583CF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0C043-10EB-401D-8B14-6326FC57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87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FE470-FE98-7DAE-C9D0-E3D297BE4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5BAF1-DC9C-C58F-88FC-32F927D77B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C276E5-430B-B752-E151-58B5A6A63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71097-2762-6A55-A643-23FEA9D84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0FC0F-36B4-46EF-A292-FFAE5C39F7B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E43481-E2FA-FBDB-05FB-97DD2057B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4DD80D-A2C3-B0F6-07D6-D43FC2D47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0C043-10EB-401D-8B14-6326FC57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41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986CF-D586-662A-4A72-8FD1248B3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50976C-9A24-9EDE-A405-CC9ADCE98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87E12-B08C-AD47-EA0E-074E480954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1E81CE-F45F-121A-4B7C-CC2AD91464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5B493E-C21D-6046-1C74-0C6048D3B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120652-1330-8888-7812-6D516736F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0FC0F-36B4-46EF-A292-FFAE5C39F7B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61B697-8556-B072-76AA-F16D241C6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CDC351-F43A-6E8F-B978-5A7AB7C1C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0C043-10EB-401D-8B14-6326FC57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8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4FF63-A862-0877-8D8C-DBB7B7E72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2863A3-ECA7-31F6-2E7F-3BD91EB95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0FC0F-36B4-46EF-A292-FFAE5C39F7B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13838D-3F50-DE45-FF8B-7DCE7C4DC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3DB20D-1990-3E73-A1CD-CB52AEA0E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0C043-10EB-401D-8B14-6326FC57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5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C13E17-ADE3-97DA-2C6D-9A12B0E3C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0FC0F-36B4-46EF-A292-FFAE5C39F7B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E50EB6-DE7A-F14A-23E5-AC053EB80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9491A9-B501-B957-7100-F05B44876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0C043-10EB-401D-8B14-6326FC57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08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0F42-9688-CB57-10B9-E868CBDCC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BC119-37C3-3F12-9BA3-A402B707B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63B2B3-2219-13BA-ABB9-755AFFC06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5199D6-AEC4-58E7-EF5F-42BAE81D2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0FC0F-36B4-46EF-A292-FFAE5C39F7B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0451-10C2-3D9D-87D9-6AADA9EAE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C8F299-7AA6-BFA2-52C6-C7957B658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0C043-10EB-401D-8B14-6326FC57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73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3C742-A88A-572D-FB6B-21DE76BA0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0BEDC4-2975-793D-A98B-B76BF0DA3E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7F578B-4201-48C4-4860-76356E513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909E14-D2A0-38EE-A5DF-ECA8868EC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0FC0F-36B4-46EF-A292-FFAE5C39F7B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011F36-C44D-D863-0B92-5FD3AF6C8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B89162-45EC-3F4A-6E26-19C147B66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0C043-10EB-401D-8B14-6326FC57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5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EB513F-8EEC-7A86-4586-B457BA683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9E5F62-AF23-8BAC-FA34-4606E2B2D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038ED-337C-4B1E-8999-18D60321DC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B0FC0F-36B4-46EF-A292-FFAE5C39F7B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AD3AD-AAD1-6181-A267-BD6843E34A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DA00F-83E2-8F12-B728-A6157B3461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20C043-10EB-401D-8B14-6326FC57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16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EC2BF-34DC-D01A-56D6-1C1EAF29A1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Office Forum – December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787521-E152-08C9-558C-E9E29A08CF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Restricted Assets</a:t>
            </a:r>
          </a:p>
          <a:p>
            <a:r>
              <a:rPr lang="en-US" dirty="0"/>
              <a:t>Funds Held for Others</a:t>
            </a:r>
          </a:p>
          <a:p>
            <a:r>
              <a:rPr lang="en-US" dirty="0"/>
              <a:t>Dedicated Accounts</a:t>
            </a:r>
          </a:p>
        </p:txBody>
      </p:sp>
    </p:spTree>
    <p:extLst>
      <p:ext uri="{BB962C8B-B14F-4D97-AF65-F5344CB8AC3E}">
        <p14:creationId xmlns:p14="http://schemas.microsoft.com/office/powerpoint/2010/main" val="1733406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D1D60-8185-577E-9A7A-6375030D3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Restricted Assets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C7672-5BC9-6B98-F9E1-1B496E65B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Restricted assets are assets that have been designated for a specific purpose by the donor or the Finance Council</a:t>
            </a:r>
          </a:p>
          <a:p>
            <a:r>
              <a:rPr lang="en-US" dirty="0"/>
              <a:t>Donations that are considered restricted should be deposited into a restricted asset account</a:t>
            </a:r>
          </a:p>
          <a:p>
            <a:pPr lvl="2"/>
            <a:r>
              <a:rPr lang="en-US" dirty="0"/>
              <a:t>Parish Council Restricted series #1200</a:t>
            </a:r>
          </a:p>
          <a:p>
            <a:pPr lvl="2"/>
            <a:r>
              <a:rPr lang="en-US" dirty="0"/>
              <a:t>Donor Restricted series #1300</a:t>
            </a:r>
          </a:p>
          <a:p>
            <a:r>
              <a:rPr lang="en-US" dirty="0"/>
              <a:t>Offsetting income is typically recorded in the 42000 series income accounts</a:t>
            </a:r>
          </a:p>
          <a:p>
            <a:r>
              <a:rPr lang="en-US" dirty="0"/>
              <a:t>These funds should not be used for operating expenses</a:t>
            </a:r>
          </a:p>
          <a:p>
            <a:r>
              <a:rPr lang="en-US" dirty="0"/>
              <a:t>Examples:  Building or debt reductions campaigns, Ignite, gifts for the purchase of a statue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841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251AB-B690-B3E7-BF63-E471636AE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Funds Held for Others (FHFO)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36C1A-AA89-0489-211B-1BB94E7C6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Used for auxiliary organizations</a:t>
            </a:r>
          </a:p>
          <a:p>
            <a:r>
              <a:rPr lang="en-US" dirty="0"/>
              <a:t>Monies held in FHFO accounts represent liabilities of the parish/school</a:t>
            </a:r>
          </a:p>
          <a:p>
            <a:r>
              <a:rPr lang="en-US" dirty="0"/>
              <a:t>Examples:  Altar and Rosary Society, Men’s Club</a:t>
            </a:r>
          </a:p>
          <a:p>
            <a:r>
              <a:rPr lang="en-US" dirty="0"/>
              <a:t>Monies designated by a parish finance council for a specific purpose or a restricted contribution by a donor would not be accounted for in a FHFO account but rather a Restricted account</a:t>
            </a:r>
          </a:p>
          <a:p>
            <a:r>
              <a:rPr lang="en-US" dirty="0"/>
              <a:t>Two ways to record activity:  use the FHFO other account for funds received and spent </a:t>
            </a:r>
            <a:r>
              <a:rPr lang="en-US" b="1" dirty="0"/>
              <a:t>OR</a:t>
            </a:r>
            <a:r>
              <a:rPr lang="en-US" dirty="0"/>
              <a:t> track income and expenses separately utilizing Program 134.  </a:t>
            </a:r>
          </a:p>
        </p:txBody>
      </p:sp>
    </p:spTree>
    <p:extLst>
      <p:ext uri="{BB962C8B-B14F-4D97-AF65-F5344CB8AC3E}">
        <p14:creationId xmlns:p14="http://schemas.microsoft.com/office/powerpoint/2010/main" val="2740431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D55CE-0569-9BBD-0DBC-1071609E8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Dedicated Accounts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77838-D261-0A5F-B447-21BCF9819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Dedicated Accounts are liability accounts where funds collected for second collection (either Diocesan or Parish) are recorded.</a:t>
            </a:r>
          </a:p>
          <a:p>
            <a:r>
              <a:rPr lang="en-US" dirty="0"/>
              <a:t>The money is not for the parish/school but is temporarily held	</a:t>
            </a:r>
          </a:p>
          <a:p>
            <a:pPr lvl="1"/>
            <a:r>
              <a:rPr lang="en-US" dirty="0"/>
              <a:t>Funds remitted to the Diocese use general ledger accounts in the 2200 series</a:t>
            </a:r>
          </a:p>
          <a:p>
            <a:pPr lvl="1"/>
            <a:r>
              <a:rPr lang="en-US" dirty="0"/>
              <a:t>Funds remitted to the beneficiary of the particular parish/school collection use general ledger accounts in the 2300 series.  </a:t>
            </a:r>
          </a:p>
          <a:p>
            <a:pPr lvl="1"/>
            <a:r>
              <a:rPr lang="en-US" dirty="0"/>
              <a:t>Funds should be remitted withing one month of collection.</a:t>
            </a:r>
          </a:p>
          <a:p>
            <a:r>
              <a:rPr lang="en-US" dirty="0"/>
              <a:t>Examples:  ADA, Disaster Relief, Rice Bowl, Seminarian Collection</a:t>
            </a:r>
          </a:p>
        </p:txBody>
      </p:sp>
    </p:spTree>
    <p:extLst>
      <p:ext uri="{BB962C8B-B14F-4D97-AF65-F5344CB8AC3E}">
        <p14:creationId xmlns:p14="http://schemas.microsoft.com/office/powerpoint/2010/main" val="4064424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281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Business Office Forum – December 2024</vt:lpstr>
      <vt:lpstr>Restricted Assets </vt:lpstr>
      <vt:lpstr>Funds Held for Others (FHFO) </vt:lpstr>
      <vt:lpstr>Dedicated Accounts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Lisa Triplett</dc:creator>
  <cp:lastModifiedBy>Lisa Triplett</cp:lastModifiedBy>
  <cp:revision>2</cp:revision>
  <dcterms:created xsi:type="dcterms:W3CDTF">2024-12-02T18:50:06Z</dcterms:created>
  <dcterms:modified xsi:type="dcterms:W3CDTF">2024-12-02T21:40:47Z</dcterms:modified>
</cp:coreProperties>
</file>